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140" r:id="rId4"/>
    <p:sldId id="1141" r:id="rId5"/>
    <p:sldId id="1153" r:id="rId6"/>
    <p:sldId id="1142" r:id="rId7"/>
    <p:sldId id="1143" r:id="rId8"/>
    <p:sldId id="1155" r:id="rId9"/>
    <p:sldId id="1144" r:id="rId10"/>
    <p:sldId id="1145" r:id="rId11"/>
    <p:sldId id="1146" r:id="rId12"/>
    <p:sldId id="1147" r:id="rId13"/>
    <p:sldId id="1156" r:id="rId14"/>
    <p:sldId id="1148" r:id="rId15"/>
    <p:sldId id="1149" r:id="rId16"/>
    <p:sldId id="1150" r:id="rId17"/>
    <p:sldId id="1151" r:id="rId18"/>
    <p:sldId id="1158" r:id="rId19"/>
    <p:sldId id="1152" r:id="rId20"/>
    <p:sldId id="1159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27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串联电路和并联电路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山东德州宁津县期中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）如图所示是一个连接错误的实际电路，现在只改接图中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四根导线中其中一根导线的一端，就可以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使电路中两灯并联，你的做法是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写出一种即可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7" y="879842"/>
            <a:ext cx="4104456" cy="436644"/>
          </a:xfrm>
          <a:prstGeom prst="rect">
            <a:avLst/>
          </a:prstGeom>
        </p:spPr>
      </p:pic>
      <p:pic>
        <p:nvPicPr>
          <p:cNvPr id="5" name="jj239.jpg" descr="id:21474966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1070" y="2448450"/>
            <a:ext cx="2664296" cy="215205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22001" y="455270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99405" y="1904467"/>
            <a:ext cx="7272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spc="-160">
                <a:cs typeface="Times New Roman" panose="02020603050405020304" pitchFamily="18" charset="0"/>
              </a:rPr>
              <a:t>导线</a:t>
            </a:r>
            <a:r>
              <a:rPr lang="en-US" altLang="zh-CN" sz="2400" i="1" spc="-160"/>
              <a:t>a</a:t>
            </a:r>
            <a:r>
              <a:rPr lang="zh-CN" altLang="zh-CN" sz="2400" spc="-160">
                <a:cs typeface="Times New Roman" panose="02020603050405020304" pitchFamily="18" charset="0"/>
              </a:rPr>
              <a:t>由接线柱</a:t>
            </a:r>
            <a:r>
              <a:rPr lang="en-US" altLang="zh-CN" sz="2400" i="1" spc="-160"/>
              <a:t>B</a:t>
            </a:r>
            <a:r>
              <a:rPr lang="zh-CN" altLang="zh-CN" sz="2400" spc="-160">
                <a:cs typeface="Times New Roman" panose="02020603050405020304" pitchFamily="18" charset="0"/>
              </a:rPr>
              <a:t>改接到</a:t>
            </a:r>
            <a:r>
              <a:rPr lang="en-US" altLang="zh-CN" sz="2400" i="1" spc="-160"/>
              <a:t>A</a:t>
            </a:r>
            <a:r>
              <a:rPr lang="zh-CN" altLang="zh-CN" sz="2400" spc="-160">
                <a:cs typeface="Times New Roman" panose="02020603050405020304" pitchFamily="18" charset="0"/>
              </a:rPr>
              <a:t>（</a:t>
            </a:r>
            <a:r>
              <a:rPr lang="zh-CN" altLang="zh-CN" sz="2400" spc="-160">
                <a:ea typeface="楷体" panose="02010609060101010101" pitchFamily="49" charset="-122"/>
                <a:cs typeface="Times New Roman" panose="02020603050405020304" pitchFamily="18" charset="0"/>
              </a:rPr>
              <a:t>或导线</a:t>
            </a:r>
            <a:r>
              <a:rPr lang="en-US" altLang="zh-CN" sz="2400" i="1" spc="-160"/>
              <a:t>d</a:t>
            </a:r>
            <a:r>
              <a:rPr lang="zh-CN" altLang="zh-CN" sz="2400" spc="-160">
                <a:ea typeface="楷体" panose="02010609060101010101" pitchFamily="49" charset="-122"/>
                <a:cs typeface="Times New Roman" panose="02020603050405020304" pitchFamily="18" charset="0"/>
              </a:rPr>
              <a:t>由接线柱</a:t>
            </a:r>
            <a:r>
              <a:rPr lang="en-US" altLang="zh-CN" sz="2400" i="1" spc="-160"/>
              <a:t>D</a:t>
            </a:r>
            <a:r>
              <a:rPr lang="zh-CN" altLang="zh-CN" sz="2400" spc="-160">
                <a:ea typeface="楷体" panose="02010609060101010101" pitchFamily="49" charset="-122"/>
                <a:cs typeface="Times New Roman" panose="02020603050405020304" pitchFamily="18" charset="0"/>
              </a:rPr>
              <a:t>改接到</a:t>
            </a:r>
            <a:r>
              <a:rPr lang="en-US" altLang="zh-CN" sz="2400" i="1" spc="-160"/>
              <a:t>C</a:t>
            </a:r>
            <a:r>
              <a:rPr lang="zh-CN" altLang="zh-CN" sz="2400" spc="-160">
                <a:cs typeface="Times New Roman" panose="02020603050405020304" pitchFamily="18" charset="0"/>
              </a:rPr>
              <a:t>）</a:t>
            </a:r>
            <a:endParaRPr lang="zh-CN" altLang="en-US" spc="-16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使两灯并联要让电流从电源的正极出发，分别流入两个灯泡，然后汇合流入开关，最后回到电源的负极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方法有两种：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导线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由接线柱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改接到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导线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由接线柱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改接到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43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江苏扬州期中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）如图所示是一种定时课间音乐播放装置的原理图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播放器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是有电流通过时会播放音乐的装置；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定时开关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是到达设定时间会自动断开的开关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定时开关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处于断开状态时，播放器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）播放音乐；到上课时间，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定时开关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）状态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58.jpg" descr="id:21474967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83038" y="3623248"/>
            <a:ext cx="2880320" cy="20378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22348" y="566106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87494" y="224104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会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36594" y="280528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闭合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由图可知，闭合开关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定时开关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处于闭合状态时，指示灯形成通路，则会亮，播放器被短接，则播放器中没有电流通过，播放器不会播放音乐；反之，则播放器会播放音乐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由题意可知，到上课时间时，播放器应停止播放音乐，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定时开关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应闭合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c58.jpg" descr="id:21474967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11030" y="2633173"/>
            <a:ext cx="2880320" cy="20378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450340" y="465313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206877"/>
            <a:ext cx="11485848" cy="1200329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这类题型属于理论联系实际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根据实际的需要判断电路的连接方式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然后再应用相关的物理知识解决问题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5214696"/>
            <a:ext cx="2254058" cy="592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给你下列器材：一个电池组，一只小灯泡，一只开关，一个电铃和若干条细导线，请你设计一自动放养奶牛的装置图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要求：用导线将牛群围住，合上开关后，当牛在圈内吃草时，小屋内灯亮而铃不响；当有牛碰断了围住的细导线到圈外时，电铃便会响起来，使放牛的人能及时发现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请将电路图按照实际需要画在虚线框内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81.jpg" descr="id:21474967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46934" y="3212976"/>
            <a:ext cx="4680520" cy="20586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54452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368" y="3203033"/>
            <a:ext cx="4695085" cy="21036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2879867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70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如图所示，在桌面上有两个小灯泡和一个开关，它们的连接电路在桌面下，无法看到，某同学试了一下，闭合开关时两灯泡均亮，断开开关时两灯泡均熄灭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）猜想：根据上述现象，可能的连接情况有哪些？请画出电路图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673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738826"/>
            <a:ext cx="7534552" cy="561921"/>
          </a:xfrm>
          <a:prstGeom prst="rect">
            <a:avLst/>
          </a:prstGeom>
        </p:spPr>
      </p:pic>
      <p:pic>
        <p:nvPicPr>
          <p:cNvPr id="4" name="n99.jpg" descr="id:21474967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9089" y="2439399"/>
            <a:ext cx="3526318" cy="10801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8948" y="351520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50179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可能是串联，也可能是并联，电路图如图所示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934" y="5092122"/>
            <a:ext cx="3737158" cy="1451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）探究：有哪些方法可进一步确定电路的连接方式？请写出一种你认为最简易的方法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99.jpg" descr="id:21474967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22998" y="2655496"/>
            <a:ext cx="3526318" cy="10801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72857" y="373130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3444" y="43836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确认方法：取下任意一个灯泡，若另一个灯泡还亮，则说明两个灯泡并联；若另一个灯泡不亮，则说明两个灯泡串联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）某款电子垃圾桶可以将湿的厨余垃圾变干，作为动物饲料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将湿的厨余垃圾倒入垃圾桶，电路检测到桶内垃圾湿时，就吹风，吹风过程中：当桶内温度低时，吹热风；当桶内温度高时，吹冷风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直至垃圾变干，之后，整个电路结束工作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在垃圾湿时闭合、干时断开；开关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在桶内温度低（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）时闭合、温度高（＞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）时断开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下列电路中符合要求的是（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6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47035"/>
            <a:ext cx="7462544" cy="556550"/>
          </a:xfrm>
          <a:prstGeom prst="rect">
            <a:avLst/>
          </a:prstGeom>
        </p:spPr>
      </p:pic>
      <p:pic>
        <p:nvPicPr>
          <p:cNvPr id="4" name="gyc67a.jpg" descr="id:2147496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7" y="4299445"/>
            <a:ext cx="1868619" cy="1411633"/>
          </a:xfrm>
          <a:prstGeom prst="rect">
            <a:avLst/>
          </a:prstGeom>
        </p:spPr>
      </p:pic>
      <p:pic>
        <p:nvPicPr>
          <p:cNvPr id="5" name="gyc67b.jpg" descr="id:21474967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4287482"/>
            <a:ext cx="1872208" cy="1423596"/>
          </a:xfrm>
          <a:prstGeom prst="rect">
            <a:avLst/>
          </a:prstGeom>
        </p:spPr>
      </p:pic>
      <p:pic>
        <p:nvPicPr>
          <p:cNvPr id="6" name="gyc67c.jpg" descr="id:21474967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49014" y="4299446"/>
            <a:ext cx="1869815" cy="1641322"/>
          </a:xfrm>
          <a:prstGeom prst="rect">
            <a:avLst/>
          </a:prstGeom>
        </p:spPr>
      </p:pic>
      <p:pic>
        <p:nvPicPr>
          <p:cNvPr id="7" name="gyc67d.jpg" descr="id:2147496772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4315657"/>
            <a:ext cx="1869815" cy="165328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88808" y="58217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553228" y="5821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7586190" y="58306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0391673" y="58180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8742250" y="37105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631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由题可知，当桶内温度低时，吹热风，当桶内温度高时，吹冷风，由此可知电热丝与电动机并联，温控开关与电热丝在一条支路；垃圾变干时，整个电路结束工作，则湿控开关在干路上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gyc67a.jpg" descr="id:21474967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22597" y="3294875"/>
            <a:ext cx="1868619" cy="1411633"/>
          </a:xfrm>
          <a:prstGeom prst="rect">
            <a:avLst/>
          </a:prstGeom>
        </p:spPr>
      </p:pic>
      <p:pic>
        <p:nvPicPr>
          <p:cNvPr id="5" name="gyc67b.jpg" descr="id:2147496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3282912"/>
            <a:ext cx="1872208" cy="1423596"/>
          </a:xfrm>
          <a:prstGeom prst="rect">
            <a:avLst/>
          </a:prstGeom>
        </p:spPr>
      </p:pic>
      <p:pic>
        <p:nvPicPr>
          <p:cNvPr id="6" name="gyc67c.jpg" descr="id:2147496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49014" y="3294876"/>
            <a:ext cx="1869815" cy="1641322"/>
          </a:xfrm>
          <a:prstGeom prst="rect">
            <a:avLst/>
          </a:prstGeom>
        </p:spPr>
      </p:pic>
      <p:pic>
        <p:nvPicPr>
          <p:cNvPr id="7" name="gyc67d.jpg" descr="id:214749677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3311087"/>
            <a:ext cx="1869815" cy="165328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88808" y="48172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553228" y="48172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7586190" y="482609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0391673" y="48135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489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）科技小组模拟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智能开锁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设计的电路图，有两种开锁方式，即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人脸识别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与输入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匹配成功，或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人脸识别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与使用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匹配成功才可开锁，现用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表示人脸识别，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表示密码、钥匙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匹配成功后对应开关自动闭合，电动机才工作开锁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满足上述两种方式都能开锁的电路是（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68a.jpg" descr="id:21474967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3502666"/>
            <a:ext cx="2088232" cy="1701991"/>
          </a:xfrm>
          <a:prstGeom prst="rect">
            <a:avLst/>
          </a:prstGeom>
        </p:spPr>
      </p:pic>
      <p:pic>
        <p:nvPicPr>
          <p:cNvPr id="4" name="gyc68b.jpg" descr="id:21474967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28633" y="3338877"/>
            <a:ext cx="2095830" cy="1884347"/>
          </a:xfrm>
          <a:prstGeom prst="rect">
            <a:avLst/>
          </a:prstGeom>
        </p:spPr>
      </p:pic>
      <p:pic>
        <p:nvPicPr>
          <p:cNvPr id="5" name="gyc68c.jpg" descr="id:21474967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80961" y="3320309"/>
            <a:ext cx="2352902" cy="1884348"/>
          </a:xfrm>
          <a:prstGeom prst="rect">
            <a:avLst/>
          </a:prstGeom>
        </p:spPr>
      </p:pic>
      <p:pic>
        <p:nvPicPr>
          <p:cNvPr id="6" name="gyc68d.jpg" descr="id:21474968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08997" y="3345008"/>
            <a:ext cx="2337705" cy="18843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8808" y="53347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553228" y="53347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433548" y="53435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224226" y="5331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9246306" y="27002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27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根据题意知，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人脸识别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与输入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匹配成功，或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人脸识别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与使用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匹配成功才可开锁，电动机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工作，即只要有一个条件满足，电动机就工作，所以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人脸识别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开关与电动机应在干路上，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开关并联，故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不符合题意，只有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68a.jpg" descr="id:21474967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3502666"/>
            <a:ext cx="2088232" cy="1701991"/>
          </a:xfrm>
          <a:prstGeom prst="rect">
            <a:avLst/>
          </a:prstGeom>
        </p:spPr>
      </p:pic>
      <p:pic>
        <p:nvPicPr>
          <p:cNvPr id="4" name="gyc68b.jpg" descr="id:21474967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28633" y="3338877"/>
            <a:ext cx="2095830" cy="1884347"/>
          </a:xfrm>
          <a:prstGeom prst="rect">
            <a:avLst/>
          </a:prstGeom>
        </p:spPr>
      </p:pic>
      <p:pic>
        <p:nvPicPr>
          <p:cNvPr id="5" name="gyc68c.jpg" descr="id:21474967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80961" y="3320309"/>
            <a:ext cx="2352902" cy="1884348"/>
          </a:xfrm>
          <a:prstGeom prst="rect">
            <a:avLst/>
          </a:prstGeom>
        </p:spPr>
      </p:pic>
      <p:pic>
        <p:nvPicPr>
          <p:cNvPr id="6" name="gyc68d.jpg" descr="id:21474968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08997" y="3345008"/>
            <a:ext cx="2337705" cy="18843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8808" y="53347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553228" y="53347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433548" y="53435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224226" y="5331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05764" y="2095352"/>
            <a:ext cx="10840938" cy="168424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能区分串联电路和并联电路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能说明串联电路和并联电路各自所具有的特征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会解释生活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生产中必须使用串联电路或并联电路的理由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241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下列关于串联电路和并联电路的特点概括完全正确的一组是（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在串联电路中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开关位置不同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其控制作用也不同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在并联电路中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只要支路开关闭合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其所在支路的用电器就能工作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在串联电路中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若一个用电器的内部断路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则其余的用电器仍可能正常工作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电动自行车的电机与喇叭之间是并联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659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222924"/>
            <a:ext cx="7534552" cy="5619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85038" y="19698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串联电路只有一条电流通道，用电器互相影响，不能独立工作，开关连接在电路中的不同位置时，作用相同，故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错误；并联电路中各支路互不影响，当其中一条支路断开时，其余支路不受影响，各支路可以独立工作，但如果干路开关断开，则整个电路均不能工作，故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错误；在串联电路中，若一个用电器的内部断路，则电路中无电流，其余的用电器都不能正常工作，故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错误；电动自行车在工作时，电动机与喇叭之间是并联的，因为电动机与喇叭需要独立工作，电动机不转时，喇叭可以响，故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4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）电冰箱冷藏室中的照明灯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由门控开关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控制，压缩机（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）由温控开关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控制，要求照明灯和压缩机既能单独工作又能同时工作，下列电路中符合上述特点的是（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64a.jpg" descr="id:21474965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22598" y="2972615"/>
            <a:ext cx="2016224" cy="1420521"/>
          </a:xfrm>
          <a:prstGeom prst="rect">
            <a:avLst/>
          </a:prstGeom>
        </p:spPr>
      </p:pic>
      <p:pic>
        <p:nvPicPr>
          <p:cNvPr id="4" name="gyc64b.jpg" descr="id:21474966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49080" y="2895830"/>
            <a:ext cx="2016224" cy="1497306"/>
          </a:xfrm>
          <a:prstGeom prst="rect">
            <a:avLst/>
          </a:prstGeom>
        </p:spPr>
      </p:pic>
      <p:pic>
        <p:nvPicPr>
          <p:cNvPr id="5" name="gyc64c.jpg" descr="id:21474966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85435" y="2895830"/>
            <a:ext cx="1875039" cy="1889901"/>
          </a:xfrm>
          <a:prstGeom prst="rect">
            <a:avLst/>
          </a:prstGeom>
        </p:spPr>
      </p:pic>
      <p:pic>
        <p:nvPicPr>
          <p:cNvPr id="6" name="gyc64d.jpg" descr="id:21474966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93001" y="2871995"/>
            <a:ext cx="1971639" cy="18601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04158" y="48066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476662" y="48066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587776" y="47983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598397" y="47857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3612430" y="21662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经分析可知，照明灯与电动机并联，且照明灯与门控开关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串联，电动机与温控开关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下列电路中，开关能够同时控制两盏灯，且两灯发光情况互不影响的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re48a.jpg" descr="id:21474966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98663" y="2056204"/>
            <a:ext cx="1774854" cy="1466583"/>
          </a:xfrm>
          <a:prstGeom prst="rect">
            <a:avLst/>
          </a:prstGeom>
        </p:spPr>
      </p:pic>
      <p:pic>
        <p:nvPicPr>
          <p:cNvPr id="4" name="re48b.jpg" descr="id:2147496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6269" y="2322315"/>
            <a:ext cx="2016224" cy="1196354"/>
          </a:xfrm>
          <a:prstGeom prst="rect">
            <a:avLst/>
          </a:prstGeom>
        </p:spPr>
      </p:pic>
      <p:pic>
        <p:nvPicPr>
          <p:cNvPr id="5" name="re48c.jpg" descr="id:21474966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10475" y="2148079"/>
            <a:ext cx="1999171" cy="1359017"/>
          </a:xfrm>
          <a:prstGeom prst="rect">
            <a:avLst/>
          </a:prstGeom>
        </p:spPr>
      </p:pic>
      <p:pic>
        <p:nvPicPr>
          <p:cNvPr id="6" name="re48d.jpg" descr="id:21474966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5526" y="2121610"/>
            <a:ext cx="1836509" cy="139705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04158" y="37379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476662" y="37379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361540" y="37296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9767614" y="37170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478068" y="15334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41430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开关能够同时控制两盏灯，电路既可以串联又可以并联，但并联时开关必须在干路上；两灯发光情况互不影响，两灯应该是并联的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综上可知，符合要求的电路应该是两盏灯并联，并且开关在干路上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是串联电路；图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是并联电路，并且开关在干路上；图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是并联电路，但开关在支路上；图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是串联电路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8864"/>
            <a:ext cx="11485848" cy="3416320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辨别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串、并联电路的方法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定义法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串联电路是用电器首尾相接的电路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而并联电路各用电器是首首相接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尾尾相接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串联电路中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电流只有一条路径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并联电路中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电流有多条路径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拆除法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拆除一个用电器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若其他的用电器都不能工作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则是串联电路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若对其他的用电器没有影响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则是并联电路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525" y="1668864"/>
            <a:ext cx="2249828" cy="578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169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）如图所示，纸盒外有两只小灯泡和一个开关，闭合开关两灯都亮，断开开关两灯都不亮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盒内一定有两节电池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盒内一定有电源供电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两只灯泡一定是串联关系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两只灯泡一定是并联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665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701322"/>
            <a:ext cx="7534552" cy="561921"/>
          </a:xfrm>
          <a:prstGeom prst="rect">
            <a:avLst/>
          </a:prstGeom>
        </p:spPr>
      </p:pic>
      <p:pic>
        <p:nvPicPr>
          <p:cNvPr id="4" name="gyc65.jpg" descr="id:21474966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2740115"/>
            <a:ext cx="4358590" cy="8801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170420" y="381090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19980" y="19522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48324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纸盒外有两只小灯泡和一个开关，闭合开关两灯都亮，断开开关两灯都不亮，说明盒内一定有电源，但不一定是两节电池，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正确；闭合开关两灯都亮，断开开关两灯都不亮，两灯可能串联，也可能并联（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开关在干路上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20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如图所示的电路图中，闭合开关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）联；若同时闭合开关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，则会造成电路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66.jpg" descr="id:214749668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5781" y="2108616"/>
            <a:ext cx="2644414" cy="20508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128" y="1050554"/>
            <a:ext cx="3424366" cy="4139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63158" y="40022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75126" y="151748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并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71886" y="209576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短路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52719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闭合时，电流分别流经灯泡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，又在另一点汇合，再回到电源的负极，所以它们是并联的；若同时闭合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，这样就直接用导线把电源两端连接，所以会造成电路短路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3084</Words>
  <Application>WPS 演示</Application>
  <PresentationFormat>自定义</PresentationFormat>
  <Paragraphs>162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梦源黑体 CN W7</vt:lpstr>
      <vt:lpstr>梦源黑体 CN W20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456</cp:revision>
  <dcterms:created xsi:type="dcterms:W3CDTF">2020-11-06T05:24:00Z</dcterms:created>
  <dcterms:modified xsi:type="dcterms:W3CDTF">2025-09-16T00:49:37Z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69DD99EDF2FF412C9C6E074496D0D375_12</vt:lpwstr>
  </property>
</Properties>
</file>